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851B2D-3C8D-4111-ABBD-116D6C2C3EFB}" type="datetimeFigureOut">
              <a:rPr lang="ar-SA" smtClean="0"/>
              <a:t>02/01/37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78DC640-6A5C-4F29-9D49-3DD1B3F2A601}" type="slidenum">
              <a:rPr lang="ar-SA" smtClean="0"/>
              <a:t>‹#›</a:t>
            </a:fld>
            <a:endParaRPr lang="ar-SA"/>
          </a:p>
        </p:txBody>
      </p:sp>
    </p:spTree>
    <p:extLst>
      <p:ext uri="{BB962C8B-B14F-4D97-AF65-F5344CB8AC3E}">
        <p14:creationId xmlns:p14="http://schemas.microsoft.com/office/powerpoint/2010/main" val="40166743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C78DC640-6A5C-4F29-9D49-3DD1B3F2A601}" type="slidenum">
              <a:rPr lang="ar-SA" smtClean="0"/>
              <a:t>16</a:t>
            </a:fld>
            <a:endParaRPr lang="ar-SA"/>
          </a:p>
        </p:txBody>
      </p:sp>
    </p:spTree>
    <p:extLst>
      <p:ext uri="{BB962C8B-B14F-4D97-AF65-F5344CB8AC3E}">
        <p14:creationId xmlns:p14="http://schemas.microsoft.com/office/powerpoint/2010/main" val="57877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27755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331623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64487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78216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321611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BC39303B-00A9-41D8-A88F-F0EB8542CB66}" type="datetimeFigureOut">
              <a:rPr lang="ar-SA" smtClean="0"/>
              <a:t>02/01/37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56021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BC39303B-00A9-41D8-A88F-F0EB8542CB66}" type="datetimeFigureOut">
              <a:rPr lang="ar-SA" smtClean="0"/>
              <a:t>02/01/37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2379514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BC39303B-00A9-41D8-A88F-F0EB8542CB66}" type="datetimeFigureOut">
              <a:rPr lang="ar-SA" smtClean="0"/>
              <a:t>02/01/37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91778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9303B-00A9-41D8-A88F-F0EB8542CB66}" type="datetimeFigureOut">
              <a:rPr lang="ar-SA" smtClean="0"/>
              <a:t>02/01/37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387495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9303B-00A9-41D8-A88F-F0EB8542CB66}" type="datetimeFigureOut">
              <a:rPr lang="ar-SA" smtClean="0"/>
              <a:t>02/01/37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222921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9303B-00A9-41D8-A88F-F0EB8542CB66}" type="datetimeFigureOut">
              <a:rPr lang="ar-SA" smtClean="0"/>
              <a:t>02/01/37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0838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39303B-00A9-41D8-A88F-F0EB8542CB66}" type="datetimeFigureOut">
              <a:rPr lang="ar-SA" smtClean="0"/>
              <a:t>02/01/37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10D06A-E69D-412B-9B87-6B5219A2A5C1}" type="slidenum">
              <a:rPr lang="ar-SA" smtClean="0"/>
              <a:t>‹#›</a:t>
            </a:fld>
            <a:endParaRPr lang="ar-SA"/>
          </a:p>
        </p:txBody>
      </p:sp>
    </p:spTree>
    <p:extLst>
      <p:ext uri="{BB962C8B-B14F-4D97-AF65-F5344CB8AC3E}">
        <p14:creationId xmlns:p14="http://schemas.microsoft.com/office/powerpoint/2010/main" val="137672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تجارة الرقيق وأثرها في استعمار أفريقيا </a:t>
            </a:r>
            <a:endParaRPr lang="ar-SA" dirty="0"/>
          </a:p>
        </p:txBody>
      </p:sp>
      <p:sp>
        <p:nvSpPr>
          <p:cNvPr id="3" name="Content Placeholder 2"/>
          <p:cNvSpPr>
            <a:spLocks noGrp="1"/>
          </p:cNvSpPr>
          <p:nvPr>
            <p:ph idx="1"/>
          </p:nvPr>
        </p:nvSpPr>
        <p:spPr/>
        <p:txBody>
          <a:bodyPr/>
          <a:lstStyle/>
          <a:p>
            <a:r>
              <a:rPr lang="ar-SA" dirty="0" smtClean="0"/>
              <a:t>التدخل الأوربي المبكر في أفريقيا جاء نتيجة تجارة الرقيق . </a:t>
            </a:r>
          </a:p>
          <a:p>
            <a:r>
              <a:rPr lang="ar-SA" dirty="0" smtClean="0"/>
              <a:t>عندما وصل البرتغاليون </a:t>
            </a:r>
            <a:r>
              <a:rPr lang="ar-SA" dirty="0" smtClean="0"/>
              <a:t>مصب </a:t>
            </a:r>
            <a:r>
              <a:rPr lang="ar-SA" dirty="0" smtClean="0"/>
              <a:t>نهر السنغال والرأس الأخضر ، وتوغلوا خلف صحراء غينيا ، ولاثبات وصولهم إلى المنطقة التى لا تخضع لسيطرة المسلمين أسروا عددا من زنوج المنطقة وبعثوا بهم إلى البرتغال لتعلم الدين المسيحي ، وليكونوا رسلا لنشره بعد عودتهم إلى بلادهم . </a:t>
            </a:r>
          </a:p>
          <a:p>
            <a:endParaRPr lang="ar-SA" dirty="0"/>
          </a:p>
        </p:txBody>
      </p:sp>
    </p:spTree>
    <p:extLst>
      <p:ext uri="{BB962C8B-B14F-4D97-AF65-F5344CB8AC3E}">
        <p14:creationId xmlns:p14="http://schemas.microsoft.com/office/powerpoint/2010/main" val="10567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أخرى </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كما كان البرتغاليون يبعثون بحملات عسكرية الى المناطق الداخلية ، ويستولون على الرقيق الذى جمعه الزعماء الأفارقة الموالون للبرتغاليين . وكانوا يحتفظون به فى معسكرات بنيت في لواندا حتى يتم شحنه . </a:t>
            </a:r>
          </a:p>
          <a:p>
            <a:r>
              <a:rPr lang="ar-SA" dirty="0" smtClean="0"/>
              <a:t>كان هناك أيضا التجار الذين يحصلون على امتيازات جلب الرقيق من الزعماء الوطنيين نظير بعض السلع اللازمة مثل الأقمشة والأدوات المعدنية والأسلحة النارية والبارود والخمور . وفي كثير من الأحيان كان هؤلاء التجار يقومون بغارات بالأسلحة النارية ، وفي تلك الغارات كان يتم حرق قرى بأكملها ليلا حتى يتمكن إمساك الوطنيين الهاربين من لهيب المشتغلة . </a:t>
            </a:r>
            <a:endParaRPr lang="ar-SA" dirty="0"/>
          </a:p>
        </p:txBody>
      </p:sp>
    </p:spTree>
    <p:extLst>
      <p:ext uri="{BB962C8B-B14F-4D97-AF65-F5344CB8AC3E}">
        <p14:creationId xmlns:p14="http://schemas.microsoft.com/office/powerpoint/2010/main" val="139572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أهمية تجارة الرقيق </a:t>
            </a:r>
            <a:endParaRPr lang="ar-SA" dirty="0"/>
          </a:p>
        </p:txBody>
      </p:sp>
      <p:sp>
        <p:nvSpPr>
          <p:cNvPr id="3" name="Content Placeholder 2"/>
          <p:cNvSpPr>
            <a:spLocks noGrp="1"/>
          </p:cNvSpPr>
          <p:nvPr>
            <p:ph idx="1"/>
          </p:nvPr>
        </p:nvSpPr>
        <p:spPr/>
        <p:txBody>
          <a:bodyPr>
            <a:noAutofit/>
          </a:bodyPr>
          <a:lstStyle/>
          <a:p>
            <a:pPr algn="just"/>
            <a:r>
              <a:rPr lang="ar-SA" sz="4000" dirty="0" smtClean="0"/>
              <a:t>ولأهمية تجارة الرقيق بالنسبة للبرتغاليين فقد أصدروا القوانيين المنظمة لتجارته فى المستعمرات البرتغالية ، ولم يفت البرتغاليون اتخاذ بعض الإجراءات الدينية الشكلية قبل عملية شحن الرقيق . فكانوا يرسلونهم إلى أقرب كنيسه أو يجمعونهم في مكان مناسب ويتولى القسيس تعميدهم بالجملة . </a:t>
            </a:r>
            <a:endParaRPr lang="ar-SA" sz="4000" dirty="0"/>
          </a:p>
        </p:txBody>
      </p:sp>
    </p:spTree>
    <p:extLst>
      <p:ext uri="{BB962C8B-B14F-4D97-AF65-F5344CB8AC3E}">
        <p14:creationId xmlns:p14="http://schemas.microsoft.com/office/powerpoint/2010/main" val="137498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تنافس الدول الأوربية على تجارة الرقيق </a:t>
            </a:r>
            <a:endParaRPr lang="ar-SA" dirty="0"/>
          </a:p>
        </p:txBody>
      </p:sp>
      <p:sp>
        <p:nvSpPr>
          <p:cNvPr id="3" name="Content Placeholder 2"/>
          <p:cNvSpPr>
            <a:spLocks noGrp="1"/>
          </p:cNvSpPr>
          <p:nvPr>
            <p:ph idx="1"/>
          </p:nvPr>
        </p:nvSpPr>
        <p:spPr/>
        <p:txBody>
          <a:bodyPr/>
          <a:lstStyle/>
          <a:p>
            <a:r>
              <a:rPr lang="ar-SA" dirty="0" smtClean="0"/>
              <a:t>بدأ الإنجليز الاشتراك فعليا في تجارة الرقيق الأفريقي 1562 في عهد الملكة اليزابيث . وقد شهد القرن 17 تنافسا شديدا بين الشعوب الأوربية على تجارة الرقيق ، وبدأت تلك الشعوب تكوين الشركات لنقل الرقيق والتجارة مع العالم الجديد . واشترك في تلك المنافسة البرتغاليون والفرنسيون والبريطانيون والهولنديون والألمان والدانمركيون وغيرهم من الجنسيات الأخرى . </a:t>
            </a:r>
            <a:endParaRPr lang="ar-SA" dirty="0"/>
          </a:p>
        </p:txBody>
      </p:sp>
    </p:spTree>
    <p:extLst>
      <p:ext uri="{BB962C8B-B14F-4D97-AF65-F5344CB8AC3E}">
        <p14:creationId xmlns:p14="http://schemas.microsoft.com/office/powerpoint/2010/main" val="407841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حاجة أوربا إلى منتجات العالم الجديد </a:t>
            </a:r>
            <a:endParaRPr lang="ar-SA" dirty="0"/>
          </a:p>
        </p:txBody>
      </p:sp>
      <p:sp>
        <p:nvSpPr>
          <p:cNvPr id="3" name="Content Placeholder 2"/>
          <p:cNvSpPr>
            <a:spLocks noGrp="1"/>
          </p:cNvSpPr>
          <p:nvPr>
            <p:ph idx="1"/>
          </p:nvPr>
        </p:nvSpPr>
        <p:spPr/>
        <p:txBody>
          <a:bodyPr/>
          <a:lstStyle/>
          <a:p>
            <a:r>
              <a:rPr lang="ar-SA" dirty="0" smtClean="0"/>
              <a:t>بازدياد حاجة أوربا إلى منتجات العالم الجديد من السكر والقطن والدخان وغيرها ازدادت الحاجة في العالم الجديد للأيدى العاملة الرخيصة في الوقت الذى لم تكن قد ظهرت فيه الثورة الصناعية أو عرفت فائدة استخدام الآلات ، ولذلك ركز الأوربيون نشاطهم في جلب رقيق غرب أفريقيا عبر الأطلنطي . </a:t>
            </a:r>
            <a:endParaRPr lang="ar-SA" dirty="0"/>
          </a:p>
        </p:txBody>
      </p:sp>
    </p:spTree>
    <p:extLst>
      <p:ext uri="{BB962C8B-B14F-4D97-AF65-F5344CB8AC3E}">
        <p14:creationId xmlns:p14="http://schemas.microsoft.com/office/powerpoint/2010/main" val="354097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ازدهار تجارة الرقيق </a:t>
            </a:r>
            <a:endParaRPr lang="ar-SA" dirty="0"/>
          </a:p>
        </p:txBody>
      </p:sp>
      <p:sp>
        <p:nvSpPr>
          <p:cNvPr id="3" name="Content Placeholder 2"/>
          <p:cNvSpPr>
            <a:spLocks noGrp="1"/>
          </p:cNvSpPr>
          <p:nvPr>
            <p:ph idx="1"/>
          </p:nvPr>
        </p:nvSpPr>
        <p:spPr/>
        <p:txBody>
          <a:bodyPr>
            <a:normAutofit fontScale="92500"/>
          </a:bodyPr>
          <a:lstStyle/>
          <a:p>
            <a:pPr algn="just"/>
            <a:r>
              <a:rPr lang="ar-SA" dirty="0" smtClean="0"/>
              <a:t>ونشطت تجارة الرقيق عبر الأطلنطي التى عرفت باسم تجارة المثلثة التى كانت تهدف أساسا إلى استغلال منطقة غرب أفريقيا . </a:t>
            </a:r>
          </a:p>
          <a:p>
            <a:pPr algn="just"/>
            <a:r>
              <a:rPr lang="ar-SA" dirty="0" smtClean="0"/>
              <a:t>وفي تلك التجارة كانت السفن الأوربية تتجه إلى سواحل غرب أفريقيا محملة بالبضائع الأوربية وتحصل في مقابلها على الرقيق ثم تتجه إلى العالم الجديد . حيث تبيع الرقيق وتشترى بثمنه المنتجات والسلع الأمريكية . وتنقلها إلى الدول الأوربية في رحلة العودة . وهكذا كانت أرباح تلك الدول تتضاعف ثلاث مرات من تلك التجارة ، وكانت تتعامل أساسا في الرقيق . </a:t>
            </a:r>
            <a:endParaRPr lang="ar-SA" dirty="0"/>
          </a:p>
        </p:txBody>
      </p:sp>
    </p:spTree>
    <p:extLst>
      <p:ext uri="{BB962C8B-B14F-4D97-AF65-F5344CB8AC3E}">
        <p14:creationId xmlns:p14="http://schemas.microsoft.com/office/powerpoint/2010/main" val="174709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الولايات المتحدة تلغي الرق </a:t>
            </a:r>
            <a:endParaRPr lang="ar-SA" dirty="0"/>
          </a:p>
        </p:txBody>
      </p:sp>
      <p:sp>
        <p:nvSpPr>
          <p:cNvPr id="3" name="Content Placeholder 2"/>
          <p:cNvSpPr>
            <a:spLocks noGrp="1"/>
          </p:cNvSpPr>
          <p:nvPr>
            <p:ph idx="1"/>
          </p:nvPr>
        </p:nvSpPr>
        <p:spPr/>
        <p:txBody>
          <a:bodyPr/>
          <a:lstStyle/>
          <a:p>
            <a:pPr algn="just"/>
            <a:r>
              <a:rPr lang="ar-SA" dirty="0" smtClean="0"/>
              <a:t>استمرا تجارة الرقيق منذ بداية القرن 16 حتى النصف الثاني من القرن التاسع عندما ألغت الولايات المتحدة الأمريكية عام 1880 حالة الرق بها بعد ظهور أثر الثورة الصناعية ودورها في الانتاج الواسع وما نتج عنه من قلة الاعتماد كثيرا على الأيدى العاملة . </a:t>
            </a:r>
            <a:endParaRPr lang="ar-SA" dirty="0"/>
          </a:p>
        </p:txBody>
      </p:sp>
    </p:spTree>
    <p:extLst>
      <p:ext uri="{BB962C8B-B14F-4D97-AF65-F5344CB8AC3E}">
        <p14:creationId xmlns:p14="http://schemas.microsoft.com/office/powerpoint/2010/main" val="893476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نتائج تجارة الرقيق </a:t>
            </a:r>
            <a:endParaRPr lang="ar-SA" dirty="0"/>
          </a:p>
        </p:txBody>
      </p:sp>
      <p:sp>
        <p:nvSpPr>
          <p:cNvPr id="3" name="Content Placeholder 2"/>
          <p:cNvSpPr>
            <a:spLocks noGrp="1"/>
          </p:cNvSpPr>
          <p:nvPr>
            <p:ph idx="1"/>
          </p:nvPr>
        </p:nvSpPr>
        <p:spPr/>
        <p:txBody>
          <a:bodyPr>
            <a:noAutofit/>
          </a:bodyPr>
          <a:lstStyle/>
          <a:p>
            <a:pPr algn="just"/>
            <a:r>
              <a:rPr lang="ar-SA" sz="3600" dirty="0" smtClean="0"/>
              <a:t>1- </a:t>
            </a:r>
            <a:r>
              <a:rPr lang="ar-SA" sz="3600" dirty="0" smtClean="0"/>
              <a:t>نقص </a:t>
            </a:r>
            <a:r>
              <a:rPr lang="ar-SA" sz="3600" dirty="0" smtClean="0"/>
              <a:t>في عدد السكان : فقد ترتب على استرقاق الأفريقيين ونقلهم إلى العالم الجديد حدوث نقص كبير في عدد السكان . ولم يكن الفقد السكاني يقتصر الرقيق المصدر إلى أمريكا بل تعداه إلى التأثير على السكان الباقين  في المنطقة نتيجة الحروب التى كانت تحدث بين القبائل بعضها وبعض . </a:t>
            </a:r>
          </a:p>
          <a:p>
            <a:pPr algn="just"/>
            <a:r>
              <a:rPr lang="ar-SA" sz="3600" dirty="0" smtClean="0"/>
              <a:t>وبين خاطفي الرقيق والسكان المحليين للحصول على الرقيق وما يتبع ذلك من خسائر في الأرواح والممتلكات . </a:t>
            </a:r>
            <a:endParaRPr lang="ar-SA" sz="3600" dirty="0"/>
          </a:p>
        </p:txBody>
      </p:sp>
    </p:spTree>
    <p:extLst>
      <p:ext uri="{BB962C8B-B14F-4D97-AF65-F5344CB8AC3E}">
        <p14:creationId xmlns:p14="http://schemas.microsoft.com/office/powerpoint/2010/main" val="3963901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2- حدوث فوضى في البلاد </a:t>
            </a:r>
            <a:endParaRPr lang="ar-SA" dirty="0"/>
          </a:p>
        </p:txBody>
      </p:sp>
      <p:sp>
        <p:nvSpPr>
          <p:cNvPr id="3" name="Content Placeholder 2"/>
          <p:cNvSpPr>
            <a:spLocks noGrp="1"/>
          </p:cNvSpPr>
          <p:nvPr>
            <p:ph idx="1"/>
          </p:nvPr>
        </p:nvSpPr>
        <p:spPr/>
        <p:txBody>
          <a:bodyPr/>
          <a:lstStyle/>
          <a:p>
            <a:pPr algn="just"/>
            <a:r>
              <a:rPr lang="ar-SA" dirty="0" smtClean="0"/>
              <a:t>نتج عن إمداد الأوربيين للوطنيين بالأسلحة النارية والخمور حدوث فوضى وحروب ما بين الأفريقيين الذين استغلوا وجود تلك الأسلحة بين أيديهم لتصفية الخلافات والنزاعات القديمة القبلية والقيام بعمليت النهب والسلب . </a:t>
            </a:r>
          </a:p>
          <a:p>
            <a:pPr algn="just"/>
            <a:endParaRPr lang="ar-SA" dirty="0"/>
          </a:p>
        </p:txBody>
      </p:sp>
    </p:spTree>
    <p:extLst>
      <p:ext uri="{BB962C8B-B14F-4D97-AF65-F5344CB8AC3E}">
        <p14:creationId xmlns:p14="http://schemas.microsoft.com/office/powerpoint/2010/main" val="2772396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3- تأخر التقدم العام والتنمية الاقتصادية </a:t>
            </a:r>
            <a:endParaRPr lang="ar-SA" dirty="0"/>
          </a:p>
        </p:txBody>
      </p:sp>
      <p:sp>
        <p:nvSpPr>
          <p:cNvPr id="3" name="Content Placeholder 2"/>
          <p:cNvSpPr>
            <a:spLocks noGrp="1"/>
          </p:cNvSpPr>
          <p:nvPr>
            <p:ph idx="1"/>
          </p:nvPr>
        </p:nvSpPr>
        <p:spPr/>
        <p:txBody>
          <a:bodyPr/>
          <a:lstStyle/>
          <a:p>
            <a:r>
              <a:rPr lang="ar-SA" dirty="0" smtClean="0"/>
              <a:t>أدت تجارة الرقيق إلى نقص عدد سكان غرب أفريقيا بصفة عامة وإخلاء بعض المناطق من سكانها إلى تأخر التقدم العام والتنمية الاقتصادية في غرب أفريقيا ، وإلى إهمال الزراعة . كما أن حصول الأفريقيين على المصنوعات الأوربية إلى استغنائهم عن صنع حاجاتهم بأنفسهم ، وبذلك انتهت صناعة الأدوات الحديدية والنحاسية والفخارية والملابس التى كان يصنعونها بأنفسهم . </a:t>
            </a:r>
            <a:endParaRPr lang="ar-SA" dirty="0"/>
          </a:p>
        </p:txBody>
      </p:sp>
    </p:spTree>
    <p:extLst>
      <p:ext uri="{BB962C8B-B14F-4D97-AF65-F5344CB8AC3E}">
        <p14:creationId xmlns:p14="http://schemas.microsoft.com/office/powerpoint/2010/main" val="933434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extLst>
      <p:ext uri="{BB962C8B-B14F-4D97-AF65-F5344CB8AC3E}">
        <p14:creationId xmlns:p14="http://schemas.microsoft.com/office/powerpoint/2010/main" val="120060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قوة الأفارقة الجسمانية </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ولما كان زنوج منطقة غرب أفريقيا يتميزون بقوتهم الجسمانية فقد رأى بعض التجار البرتغاليون . إمكان الاستفادة منهم في زراعة الأراضي البرتغالية بعد بيعهم رقيقا ، وبدأوا في تنفيذ هدفهم . وبذلك ظهرت أولى النتائج التجارية لحملات الكشوف الجغرافية البرتغالية وهي استغلال سكان المنطقة وتحويلهم إلى رقيق يباع ويشترى لسد النقص في الأيدى العاملة البرتغالية . وقد ترتب على ذلك ازدياد الرحلات البحرية البرتغالية بهدف الحصول على الرقيق الزنجي والاستفادة منه ماديا . </a:t>
            </a:r>
            <a:r>
              <a:rPr lang="ar-SA" dirty="0" smtClean="0"/>
              <a:t>اذكر النتيجة التى إدت إلى زيادة الرحلات البحرية البرتغالية إلى غرب أفريقيا في مطلع القرن السادس عشر ؟ </a:t>
            </a:r>
            <a:endParaRPr lang="ar-SA" dirty="0"/>
          </a:p>
        </p:txBody>
      </p:sp>
    </p:spTree>
    <p:extLst>
      <p:ext uri="{BB962C8B-B14F-4D97-AF65-F5344CB8AC3E}">
        <p14:creationId xmlns:p14="http://schemas.microsoft.com/office/powerpoint/2010/main" val="201989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كيف بدأت تجارة الرقيق </a:t>
            </a:r>
            <a:endParaRPr lang="ar-SA" dirty="0"/>
          </a:p>
        </p:txBody>
      </p:sp>
      <p:sp>
        <p:nvSpPr>
          <p:cNvPr id="3" name="Content Placeholder 2"/>
          <p:cNvSpPr>
            <a:spLocks noGrp="1"/>
          </p:cNvSpPr>
          <p:nvPr>
            <p:ph idx="1"/>
          </p:nvPr>
        </p:nvSpPr>
        <p:spPr/>
        <p:txBody>
          <a:bodyPr/>
          <a:lstStyle/>
          <a:p>
            <a:r>
              <a:rPr lang="ar-SA" dirty="0" smtClean="0"/>
              <a:t>بدأت تجارة الرقيق بين منطقة غرب أفريقيا والبرتغال في سنة 1442م . عندما نقلت منه أول شحنة إلى لشبونة وكانت مكونة من عشرة أفراد ، وكانت تلك الشحنة هي بداية تدفق مستمر من الرقيق الأفريقي إلى البرتغال استمر قرنين من الزمان . </a:t>
            </a:r>
            <a:endParaRPr lang="ar-SA" dirty="0"/>
          </a:p>
        </p:txBody>
      </p:sp>
    </p:spTree>
    <p:extLst>
      <p:ext uri="{BB962C8B-B14F-4D97-AF65-F5344CB8AC3E}">
        <p14:creationId xmlns:p14="http://schemas.microsoft.com/office/powerpoint/2010/main" val="7386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أرجيوم المركز الرئيسي للرقيق </a:t>
            </a:r>
            <a:endParaRPr lang="ar-SA" dirty="0"/>
          </a:p>
        </p:txBody>
      </p:sp>
      <p:sp>
        <p:nvSpPr>
          <p:cNvPr id="3" name="Content Placeholder 2"/>
          <p:cNvSpPr>
            <a:spLocks noGrp="1"/>
          </p:cNvSpPr>
          <p:nvPr>
            <p:ph idx="1"/>
          </p:nvPr>
        </p:nvSpPr>
        <p:spPr/>
        <p:txBody>
          <a:bodyPr/>
          <a:lstStyle/>
          <a:p>
            <a:r>
              <a:rPr lang="ar-SA" dirty="0" smtClean="0"/>
              <a:t>كان الحصن البرتغالي في أرجيوم هو المركز الرئيسي لتجارة الرقيق على ساحل غرب أفريقيا . وبمرور الزمن أصبحت منطقة غامبيا مركزا لغارات الحصول على الرقيق ، وشملت في النهاية كل ساحل بنين . وخلال القرن السادس عشر أصبحت مستعمرة أنجولا من أهم مراكز تزويد بالرقيق الأفريقي ، كما أصبحت جزيرة ساوتومي مركزا لتجارة الرقيق في خليج غينيا . </a:t>
            </a:r>
            <a:r>
              <a:rPr lang="ar-SA" dirty="0" smtClean="0"/>
              <a:t>وضحي أبرز مراكز تجارة الرقيق على ساحل غرب أفريقيا ؟ </a:t>
            </a:r>
            <a:endParaRPr lang="ar-SA" dirty="0"/>
          </a:p>
        </p:txBody>
      </p:sp>
    </p:spTree>
    <p:extLst>
      <p:ext uri="{BB962C8B-B14F-4D97-AF65-F5344CB8AC3E}">
        <p14:creationId xmlns:p14="http://schemas.microsoft.com/office/powerpoint/2010/main" val="212470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ارتفاع أسعار الرقيق </a:t>
            </a:r>
            <a:endParaRPr lang="ar-SA" dirty="0"/>
          </a:p>
        </p:txBody>
      </p:sp>
      <p:sp>
        <p:nvSpPr>
          <p:cNvPr id="3" name="Content Placeholder 2"/>
          <p:cNvSpPr>
            <a:spLocks noGrp="1"/>
          </p:cNvSpPr>
          <p:nvPr>
            <p:ph idx="1"/>
          </p:nvPr>
        </p:nvSpPr>
        <p:spPr/>
        <p:txBody>
          <a:bodyPr/>
          <a:lstStyle/>
          <a:p>
            <a:r>
              <a:rPr lang="ar-SA" dirty="0" smtClean="0"/>
              <a:t>ارتفع سعر الرقيق الوارد من غرب أفريقيا بعد أعوام قليلة من بدء التجارة . فبعد أن كان في الإمكان عام 1455 شراء 18 فردا من الرقيق فى نظير حصان واحد بالقرب من السنغال ارتفع السعر وأصبحت قيمة الحصان الواحد تعادل 12 فردا من الرقيق عام 1500 . </a:t>
            </a:r>
            <a:endParaRPr lang="ar-SA" dirty="0"/>
          </a:p>
        </p:txBody>
      </p:sp>
    </p:spTree>
    <p:extLst>
      <p:ext uri="{BB962C8B-B14F-4D97-AF65-F5344CB8AC3E}">
        <p14:creationId xmlns:p14="http://schemas.microsoft.com/office/powerpoint/2010/main" val="313913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الحاجة إلى الأيدى العاملة </a:t>
            </a:r>
            <a:endParaRPr lang="ar-SA" dirty="0"/>
          </a:p>
        </p:txBody>
      </p:sp>
      <p:sp>
        <p:nvSpPr>
          <p:cNvPr id="3" name="Content Placeholder 2"/>
          <p:cNvSpPr>
            <a:spLocks noGrp="1"/>
          </p:cNvSpPr>
          <p:nvPr>
            <p:ph idx="1"/>
          </p:nvPr>
        </p:nvSpPr>
        <p:spPr/>
        <p:txBody>
          <a:bodyPr/>
          <a:lstStyle/>
          <a:p>
            <a:r>
              <a:rPr lang="ar-SA" dirty="0" smtClean="0"/>
              <a:t>باكتشاف أمريكا ظهرت الحاجة ملحة للأيدى العاملة الرخيصة بعد أن ثبت أن مقدرة الهنود الأمريكيين غير كافية لمواجهة العمل المستمر المجهد في المزارع والمناجم . </a:t>
            </a:r>
          </a:p>
          <a:p>
            <a:r>
              <a:rPr lang="ar-SA" dirty="0" smtClean="0"/>
              <a:t>وقد اتجه الأسبان نحو غرب أفريقيا للحصول على الرقيق اللازم للعمل في أمريكا لما يتمتع به زنوج أفريقيا من قدرة على العمل في المناطق الاستوائية المنخفضة وذلك بعد سماح ملك أسبانيا عام 1511 بجلب الرقيق الأفريقي إلى المستعمرات الأسبانية . </a:t>
            </a:r>
            <a:endParaRPr lang="ar-SA" dirty="0"/>
          </a:p>
        </p:txBody>
      </p:sp>
    </p:spTree>
    <p:extLst>
      <p:ext uri="{BB962C8B-B14F-4D97-AF65-F5344CB8AC3E}">
        <p14:creationId xmlns:p14="http://schemas.microsoft.com/office/powerpoint/2010/main" val="321482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امكانيات العالم الجديد </a:t>
            </a:r>
            <a:endParaRPr lang="ar-SA" dirty="0"/>
          </a:p>
        </p:txBody>
      </p:sp>
      <p:sp>
        <p:nvSpPr>
          <p:cNvPr id="3" name="Content Placeholder 2"/>
          <p:cNvSpPr>
            <a:spLocks noGrp="1"/>
          </p:cNvSpPr>
          <p:nvPr>
            <p:ph idx="1"/>
          </p:nvPr>
        </p:nvSpPr>
        <p:spPr/>
        <p:txBody>
          <a:bodyPr/>
          <a:lstStyle/>
          <a:p>
            <a:r>
              <a:rPr lang="ar-SA" dirty="0" smtClean="0"/>
              <a:t>ونظرا للأمكانيات الاقتصادية في مجالات الزراعة </a:t>
            </a:r>
            <a:r>
              <a:rPr lang="ar-SA" dirty="0"/>
              <a:t>والتعدين </a:t>
            </a:r>
            <a:r>
              <a:rPr lang="ar-SA" dirty="0" smtClean="0"/>
              <a:t> الموجودة في العالم </a:t>
            </a:r>
            <a:r>
              <a:rPr lang="ar-SA" dirty="0"/>
              <a:t>الجديد ( الأمريكتين </a:t>
            </a:r>
            <a:r>
              <a:rPr lang="ar-SA" dirty="0" smtClean="0"/>
              <a:t>) . وما تحتاج إليه تلك المجالات من الأيدى العاملة غير المتوفرة بين الوافدين من الأوربيين ، لذا فقد أصبح رقيق غرب أفريقيا السلعة الأولى المرغوب تصديرها إلى العالم الجديد . </a:t>
            </a:r>
            <a:endParaRPr lang="ar-SA" dirty="0"/>
          </a:p>
        </p:txBody>
      </p:sp>
    </p:spTree>
    <p:extLst>
      <p:ext uri="{BB962C8B-B14F-4D97-AF65-F5344CB8AC3E}">
        <p14:creationId xmlns:p14="http://schemas.microsoft.com/office/powerpoint/2010/main" val="360657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لشبونة تحتل المركز الأول في تجارة الرقيق </a:t>
            </a:r>
            <a:endParaRPr lang="ar-SA" dirty="0"/>
          </a:p>
        </p:txBody>
      </p:sp>
      <p:sp>
        <p:nvSpPr>
          <p:cNvPr id="3" name="Content Placeholder 2"/>
          <p:cNvSpPr>
            <a:spLocks noGrp="1"/>
          </p:cNvSpPr>
          <p:nvPr>
            <p:ph idx="1"/>
          </p:nvPr>
        </p:nvSpPr>
        <p:spPr/>
        <p:txBody>
          <a:bodyPr/>
          <a:lstStyle/>
          <a:p>
            <a:r>
              <a:rPr lang="ar-SA" dirty="0" smtClean="0"/>
              <a:t>ومن الجدير بالذكر أن لشبونة قد احتلت المركز الأول بين دول العالم المشتغلة بتجارة الرقيق . قبل بدءنقله مباشرة إلى العالم الجديد عبر المحيط الأطلنطي . </a:t>
            </a:r>
          </a:p>
          <a:p>
            <a:r>
              <a:rPr lang="ar-SA" dirty="0" smtClean="0"/>
              <a:t>وكان العائد من تجارة الرقيق يدخل خزانة التاج البرتغالي ويعتبر مكن أهم موارد البلاد . </a:t>
            </a:r>
            <a:endParaRPr lang="ar-SA" dirty="0"/>
          </a:p>
        </p:txBody>
      </p:sp>
    </p:spTree>
    <p:extLst>
      <p:ext uri="{BB962C8B-B14F-4D97-AF65-F5344CB8AC3E}">
        <p14:creationId xmlns:p14="http://schemas.microsoft.com/office/powerpoint/2010/main" val="16577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طريقة الحصول على الرقيق </a:t>
            </a:r>
            <a:endParaRPr lang="ar-SA" dirty="0"/>
          </a:p>
        </p:txBody>
      </p:sp>
      <p:sp>
        <p:nvSpPr>
          <p:cNvPr id="3" name="Content Placeholder 2"/>
          <p:cNvSpPr>
            <a:spLocks noGrp="1"/>
          </p:cNvSpPr>
          <p:nvPr>
            <p:ph idx="1"/>
          </p:nvPr>
        </p:nvSpPr>
        <p:spPr/>
        <p:txBody>
          <a:bodyPr/>
          <a:lstStyle/>
          <a:p>
            <a:r>
              <a:rPr lang="ar-SA" dirty="0" smtClean="0"/>
              <a:t>كان البرتغاليون يحصلون على الرقيق إما بالجزية أو المبادلة ، ففي أيام السلم كان وكلاء تجار الرقيق يتجولون في المناطق الداخلية ، ويشترون الرقيق من الزعماء المحليين وينقلونه مقيدا بالسلاسل الحديدية إلى لواندا في أنجولا استعدادا لشحنة إلى البرازيل ، ولم تكن تلك السلاسل تفك إلا بعد وصول الرقيق إلى الساحل حيث يتم ربطه بالحبال . </a:t>
            </a:r>
            <a:endParaRPr lang="ar-SA" dirty="0"/>
          </a:p>
        </p:txBody>
      </p:sp>
    </p:spTree>
    <p:extLst>
      <p:ext uri="{BB962C8B-B14F-4D97-AF65-F5344CB8AC3E}">
        <p14:creationId xmlns:p14="http://schemas.microsoft.com/office/powerpoint/2010/main" val="555128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1095</Words>
  <Application>Microsoft Office PowerPoint</Application>
  <PresentationFormat>On-screen Show (4:3)</PresentationFormat>
  <Paragraphs>43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تجارة الرقيق وأثرها في استعمار أفريقيا </vt:lpstr>
      <vt:lpstr>قوة الأفارقة الجسمانية </vt:lpstr>
      <vt:lpstr>كيف بدأت تجارة الرقيق </vt:lpstr>
      <vt:lpstr>أرجيوم المركز الرئيسي للرقيق </vt:lpstr>
      <vt:lpstr>ارتفاع أسعار الرقيق </vt:lpstr>
      <vt:lpstr>الحاجة إلى الأيدى العاملة </vt:lpstr>
      <vt:lpstr>امكانيات العالم الجديد </vt:lpstr>
      <vt:lpstr>لشبونة تحتل المركز الأول في تجارة الرقيق </vt:lpstr>
      <vt:lpstr>طريقة الحصول على الرقيق </vt:lpstr>
      <vt:lpstr>طرق أخرى </vt:lpstr>
      <vt:lpstr>أهمية تجارة الرقيق </vt:lpstr>
      <vt:lpstr>تنافس الدول الأوربية على تجارة الرقيق </vt:lpstr>
      <vt:lpstr>حاجة أوربا إلى منتجات العالم الجديد </vt:lpstr>
      <vt:lpstr>ازدهار تجارة الرقيق </vt:lpstr>
      <vt:lpstr>الولايات المتحدة تلغي الرق </vt:lpstr>
      <vt:lpstr>نتائج تجارة الرقيق </vt:lpstr>
      <vt:lpstr>2- حدوث فوضى في البلاد </vt:lpstr>
      <vt:lpstr>3- تأخر التقدم العام والتنمية الاقتصادية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khalednaghia</dc:creator>
  <cp:lastModifiedBy>khalednaghia</cp:lastModifiedBy>
  <cp:revision>16</cp:revision>
  <dcterms:created xsi:type="dcterms:W3CDTF">2015-10-14T17:27:34Z</dcterms:created>
  <dcterms:modified xsi:type="dcterms:W3CDTF">2015-10-15T11:32:29Z</dcterms:modified>
</cp:coreProperties>
</file>